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3"/>
  </p:notesMasterIdLst>
  <p:sldIdLst>
    <p:sldId id="256" r:id="rId2"/>
    <p:sldId id="257" r:id="rId3"/>
    <p:sldId id="258" r:id="rId4"/>
    <p:sldId id="260" r:id="rId5"/>
    <p:sldId id="262" r:id="rId6"/>
    <p:sldId id="264" r:id="rId7"/>
    <p:sldId id="266" r:id="rId8"/>
    <p:sldId id="268" r:id="rId9"/>
    <p:sldId id="270" r:id="rId10"/>
    <p:sldId id="272" r:id="rId11"/>
    <p:sldId id="274" r:id="rId12"/>
    <p:sldId id="276" r:id="rId13"/>
    <p:sldId id="278" r:id="rId14"/>
    <p:sldId id="280" r:id="rId15"/>
    <p:sldId id="282" r:id="rId16"/>
    <p:sldId id="284" r:id="rId17"/>
    <p:sldId id="286" r:id="rId18"/>
    <p:sldId id="288" r:id="rId19"/>
    <p:sldId id="290" r:id="rId20"/>
    <p:sldId id="292" r:id="rId21"/>
    <p:sldId id="293" r:id="rId22"/>
  </p:sldIdLst>
  <p:sldSz cx="15119350" cy="10691813"/>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Lst>
  <p:defaultTextStyle>
    <a:defPPr>
      <a:defRPr lang="en-US"/>
    </a:defPPr>
    <a:lvl1pPr marL="0" algn="l" defTabSz="1088593" rtl="0" eaLnBrk="1" latinLnBrk="0" hangingPunct="1">
      <a:defRPr sz="2143" kern="1200">
        <a:solidFill>
          <a:schemeClr val="tx1"/>
        </a:solidFill>
        <a:latin typeface="+mn-lt"/>
        <a:ea typeface="+mn-ea"/>
        <a:cs typeface="+mn-cs"/>
      </a:defRPr>
    </a:lvl1pPr>
    <a:lvl2pPr marL="544297" algn="l" defTabSz="1088593" rtl="0" eaLnBrk="1" latinLnBrk="0" hangingPunct="1">
      <a:defRPr sz="2143" kern="1200">
        <a:solidFill>
          <a:schemeClr val="tx1"/>
        </a:solidFill>
        <a:latin typeface="+mn-lt"/>
        <a:ea typeface="+mn-ea"/>
        <a:cs typeface="+mn-cs"/>
      </a:defRPr>
    </a:lvl2pPr>
    <a:lvl3pPr marL="1088593" algn="l" defTabSz="1088593" rtl="0" eaLnBrk="1" latinLnBrk="0" hangingPunct="1">
      <a:defRPr sz="2143" kern="1200">
        <a:solidFill>
          <a:schemeClr val="tx1"/>
        </a:solidFill>
        <a:latin typeface="+mn-lt"/>
        <a:ea typeface="+mn-ea"/>
        <a:cs typeface="+mn-cs"/>
      </a:defRPr>
    </a:lvl3pPr>
    <a:lvl4pPr marL="1632890" algn="l" defTabSz="1088593" rtl="0" eaLnBrk="1" latinLnBrk="0" hangingPunct="1">
      <a:defRPr sz="2143" kern="1200">
        <a:solidFill>
          <a:schemeClr val="tx1"/>
        </a:solidFill>
        <a:latin typeface="+mn-lt"/>
        <a:ea typeface="+mn-ea"/>
        <a:cs typeface="+mn-cs"/>
      </a:defRPr>
    </a:lvl4pPr>
    <a:lvl5pPr marL="2177186" algn="l" defTabSz="1088593" rtl="0" eaLnBrk="1" latinLnBrk="0" hangingPunct="1">
      <a:defRPr sz="2143" kern="1200">
        <a:solidFill>
          <a:schemeClr val="tx1"/>
        </a:solidFill>
        <a:latin typeface="+mn-lt"/>
        <a:ea typeface="+mn-ea"/>
        <a:cs typeface="+mn-cs"/>
      </a:defRPr>
    </a:lvl5pPr>
    <a:lvl6pPr marL="2721483" algn="l" defTabSz="1088593" rtl="0" eaLnBrk="1" latinLnBrk="0" hangingPunct="1">
      <a:defRPr sz="2143" kern="1200">
        <a:solidFill>
          <a:schemeClr val="tx1"/>
        </a:solidFill>
        <a:latin typeface="+mn-lt"/>
        <a:ea typeface="+mn-ea"/>
        <a:cs typeface="+mn-cs"/>
      </a:defRPr>
    </a:lvl6pPr>
    <a:lvl7pPr marL="3265780" algn="l" defTabSz="1088593" rtl="0" eaLnBrk="1" latinLnBrk="0" hangingPunct="1">
      <a:defRPr sz="2143" kern="1200">
        <a:solidFill>
          <a:schemeClr val="tx1"/>
        </a:solidFill>
        <a:latin typeface="+mn-lt"/>
        <a:ea typeface="+mn-ea"/>
        <a:cs typeface="+mn-cs"/>
      </a:defRPr>
    </a:lvl7pPr>
    <a:lvl8pPr marL="3810076" algn="l" defTabSz="1088593" rtl="0" eaLnBrk="1" latinLnBrk="0" hangingPunct="1">
      <a:defRPr sz="2143" kern="1200">
        <a:solidFill>
          <a:schemeClr val="tx1"/>
        </a:solidFill>
        <a:latin typeface="+mn-lt"/>
        <a:ea typeface="+mn-ea"/>
        <a:cs typeface="+mn-cs"/>
      </a:defRPr>
    </a:lvl8pPr>
    <a:lvl9pPr marL="4354373" algn="l" defTabSz="1088593" rtl="0" eaLnBrk="1" latinLnBrk="0" hangingPunct="1">
      <a:defRPr sz="2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33"/>
    <p:restoredTop sz="81225" autoAdjust="0"/>
  </p:normalViewPr>
  <p:slideViewPr>
    <p:cSldViewPr snapToGrid="0" snapToObjects="1">
      <p:cViewPr varScale="1">
        <p:scale>
          <a:sx n="60" d="100"/>
          <a:sy n="60" d="100"/>
        </p:scale>
        <p:origin x="2262" y="78"/>
      </p:cViewPr>
      <p:guideLst>
        <p:guide orient="horz" pos="3367"/>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BA97DB-354E-5945-ABDF-285B97EA00A8}" type="datetimeFigureOut">
              <a:rPr lang="en-US" smtClean="0"/>
              <a:t>11/30/2023</a:t>
            </a:fld>
            <a:endParaRPr lang="en-US"/>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B1FB2-0985-FE4F-9948-25109C8E10C5}" type="slidenum">
              <a:rPr lang="en-US" smtClean="0"/>
              <a:t>‹#›</a:t>
            </a:fld>
            <a:endParaRPr lang="en-US"/>
          </a:p>
        </p:txBody>
      </p:sp>
    </p:spTree>
    <p:extLst>
      <p:ext uri="{BB962C8B-B14F-4D97-AF65-F5344CB8AC3E}">
        <p14:creationId xmlns:p14="http://schemas.microsoft.com/office/powerpoint/2010/main" val="3940917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Breast health and</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a:t>
            </a:fld>
            <a:endParaRPr lang="en-US"/>
          </a:p>
        </p:txBody>
      </p:sp>
    </p:spTree>
    <p:extLst>
      <p:ext uri="{BB962C8B-B14F-4D97-AF65-F5344CB8AC3E}">
        <p14:creationId xmlns:p14="http://schemas.microsoft.com/office/powerpoint/2010/main" val="87653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Going to the clinic</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Interpreters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Do you need an interpreter? Please tell staff when you book your appointment that you need an interpreter.</a:t>
            </a:r>
          </a:p>
          <a:p>
            <a:r>
              <a:rPr lang="en-AU" sz="1200" kern="1200" dirty="0">
                <a:solidFill>
                  <a:schemeClr val="tx1"/>
                </a:solidFill>
                <a:effectLst/>
                <a:latin typeface="+mn-lt"/>
                <a:ea typeface="+mn-ea"/>
                <a:cs typeface="+mn-cs"/>
              </a:rPr>
              <a:t>• In most cases it will be a telephone interpreter, arranged by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reception staff.</a:t>
            </a:r>
          </a:p>
          <a:p>
            <a:r>
              <a:rPr lang="en-AU" sz="1200" kern="1200" dirty="0">
                <a:solidFill>
                  <a:schemeClr val="tx1"/>
                </a:solidFill>
                <a:effectLst/>
                <a:latin typeface="+mn-lt"/>
                <a:ea typeface="+mn-ea"/>
                <a:cs typeface="+mn-cs"/>
              </a:rPr>
              <a:t>• Please do not bring family members as interpreters, especially children.</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What happens at the clinic?</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Your appointment will take about 20 minutes.</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will give you a registration form that will need to be completed before you are screened. Please ask the staff any questions you may have.</a:t>
            </a:r>
          </a:p>
          <a:p>
            <a:r>
              <a:rPr lang="en-AU" sz="1200" kern="1200" dirty="0">
                <a:solidFill>
                  <a:schemeClr val="tx1"/>
                </a:solidFill>
                <a:effectLst/>
                <a:latin typeface="+mn-lt"/>
                <a:ea typeface="+mn-ea"/>
                <a:cs typeface="+mn-cs"/>
              </a:rPr>
              <a:t>• Wear something that is easy to take off for your appointment, such as a top with a skirt or pants. You will be asked to undress to the waist, including removing your bra.</a:t>
            </a:r>
          </a:p>
          <a:p>
            <a:r>
              <a:rPr lang="en-AU" sz="1200" kern="1200" dirty="0">
                <a:solidFill>
                  <a:schemeClr val="tx1"/>
                </a:solidFill>
                <a:effectLst/>
                <a:latin typeface="+mn-lt"/>
                <a:ea typeface="+mn-ea"/>
                <a:cs typeface="+mn-cs"/>
              </a:rPr>
              <a:t>• Do not use powder or deodorant before your appointment.</a:t>
            </a:r>
          </a:p>
          <a:p>
            <a:r>
              <a:rPr lang="en-AU" sz="1200" kern="1200" dirty="0">
                <a:solidFill>
                  <a:schemeClr val="tx1"/>
                </a:solidFill>
                <a:effectLst/>
                <a:latin typeface="+mn-lt"/>
                <a:ea typeface="+mn-ea"/>
                <a:cs typeface="+mn-cs"/>
              </a:rPr>
              <a:t>• In the x-ray room, a female radiographer will position you and take the x-rays. This will include touching your breast.</a:t>
            </a:r>
          </a:p>
          <a:p>
            <a:r>
              <a:rPr lang="en-AU" sz="1200" kern="1200" dirty="0">
                <a:solidFill>
                  <a:schemeClr val="tx1"/>
                </a:solidFill>
                <a:effectLst/>
                <a:latin typeface="+mn-lt"/>
                <a:ea typeface="+mn-ea"/>
                <a:cs typeface="+mn-cs"/>
              </a:rPr>
              <a:t>• The x-ray plates need to press very firmly on your breasts to get the best picture possible. The pressure can be uncomfortable. However, it only lasts for a few seconds.</a:t>
            </a:r>
          </a:p>
          <a:p>
            <a:r>
              <a:rPr lang="en-AU" sz="1200" kern="1200" dirty="0">
                <a:solidFill>
                  <a:schemeClr val="tx1"/>
                </a:solidFill>
                <a:effectLst/>
                <a:latin typeface="+mn-lt"/>
                <a:ea typeface="+mn-ea"/>
                <a:cs typeface="+mn-cs"/>
              </a:rPr>
              <a:t>• After the mammogram, you will be asked to get dressed and the appointment will be finished.</a:t>
            </a:r>
          </a:p>
          <a:p>
            <a:r>
              <a:rPr lang="en-AU" sz="1200" kern="1200" dirty="0">
                <a:solidFill>
                  <a:schemeClr val="tx1"/>
                </a:solidFill>
                <a:effectLst/>
                <a:latin typeface="+mn-lt"/>
                <a:ea typeface="+mn-ea"/>
                <a:cs typeface="+mn-cs"/>
              </a:rPr>
              <a:t>• You will not be given your x-rays or results at this time.</a:t>
            </a:r>
          </a:p>
          <a:p>
            <a:endParaRPr lang="en-AU" dirty="0"/>
          </a:p>
          <a:p>
            <a:endParaRPr lang="en-AU" dirty="0"/>
          </a:p>
        </p:txBody>
      </p:sp>
      <p:sp>
        <p:nvSpPr>
          <p:cNvPr id="4" name="Slide Number Placeholder 3"/>
          <p:cNvSpPr>
            <a:spLocks noGrp="1"/>
          </p:cNvSpPr>
          <p:nvPr>
            <p:ph type="sldNum" sz="quarter" idx="10"/>
          </p:nvPr>
        </p:nvSpPr>
        <p:spPr/>
        <p:txBody>
          <a:bodyPr/>
          <a:lstStyle/>
          <a:p>
            <a:fld id="{FF9B1FB2-0985-FE4F-9948-25109C8E10C5}" type="slidenum">
              <a:rPr lang="en-US" smtClean="0"/>
              <a:t>11</a:t>
            </a:fld>
            <a:endParaRPr lang="en-US"/>
          </a:p>
        </p:txBody>
      </p:sp>
    </p:spTree>
    <p:extLst>
      <p:ext uri="{BB962C8B-B14F-4D97-AF65-F5344CB8AC3E}">
        <p14:creationId xmlns:p14="http://schemas.microsoft.com/office/powerpoint/2010/main" val="774013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After your mammogram: The results</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Two specially trained doctors will carefully examine your x-rays.</a:t>
            </a:r>
          </a:p>
          <a:p>
            <a:r>
              <a:rPr lang="en-AU" sz="1200" kern="1200" dirty="0">
                <a:solidFill>
                  <a:schemeClr val="tx1"/>
                </a:solidFill>
                <a:effectLst/>
                <a:latin typeface="+mn-lt"/>
                <a:ea typeface="+mn-ea"/>
                <a:cs typeface="+mn-cs"/>
              </a:rPr>
              <a:t>• You will receive your results in the mail within two weeks: </a:t>
            </a:r>
          </a:p>
          <a:p>
            <a:r>
              <a:rPr lang="en-AU" sz="1200" b="1" kern="1200" dirty="0">
                <a:solidFill>
                  <a:schemeClr val="tx1"/>
                </a:solidFill>
                <a:effectLst/>
                <a:latin typeface="+mn-lt"/>
                <a:ea typeface="+mn-ea"/>
                <a:cs typeface="+mn-cs"/>
              </a:rPr>
              <a:t>- Normal results:</a:t>
            </a:r>
            <a:r>
              <a:rPr lang="en-AU" sz="1200" kern="1200" dirty="0">
                <a:solidFill>
                  <a:schemeClr val="tx1"/>
                </a:solidFill>
                <a:effectLst/>
                <a:latin typeface="+mn-lt"/>
                <a:ea typeface="+mn-ea"/>
                <a:cs typeface="+mn-cs"/>
              </a:rPr>
              <a:t> There is no evidence of breast cancer. You will be reminded to come back for another screening mammogram in two years.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Recall to assessment:</a:t>
            </a:r>
            <a:r>
              <a:rPr lang="en-AU" sz="1200" kern="1200" dirty="0">
                <a:solidFill>
                  <a:schemeClr val="tx1"/>
                </a:solidFill>
                <a:effectLst/>
                <a:latin typeface="+mn-lt"/>
                <a:ea typeface="+mn-ea"/>
                <a:cs typeface="+mn-cs"/>
              </a:rPr>
              <a:t> Sometimes something shows up on the x-ray that looks different to a normal breast x-ray and you will be called back for more tests. It is very important to go back and have the extra tests.</a:t>
            </a:r>
          </a:p>
          <a:p>
            <a:r>
              <a:rPr lang="en-AU" sz="1200" kern="1200" dirty="0">
                <a:solidFill>
                  <a:schemeClr val="tx1"/>
                </a:solidFill>
                <a:effectLst/>
                <a:latin typeface="+mn-lt"/>
                <a:ea typeface="+mn-ea"/>
                <a:cs typeface="+mn-cs"/>
              </a:rPr>
              <a:t>- 1 in 10 women will be called back for more tests.</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12</a:t>
            </a:fld>
            <a:endParaRPr lang="en-US"/>
          </a:p>
        </p:txBody>
      </p:sp>
    </p:spTree>
    <p:extLst>
      <p:ext uri="{BB962C8B-B14F-4D97-AF65-F5344CB8AC3E}">
        <p14:creationId xmlns:p14="http://schemas.microsoft.com/office/powerpoint/2010/main" val="1143996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are more tests?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Assessment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asks you to return for more tests, this is called an assessment.</a:t>
            </a:r>
          </a:p>
          <a:p>
            <a:r>
              <a:rPr lang="en-AU" sz="1200" kern="1200" dirty="0">
                <a:solidFill>
                  <a:schemeClr val="tx1"/>
                </a:solidFill>
                <a:effectLst/>
                <a:latin typeface="+mn-lt"/>
                <a:ea typeface="+mn-ea"/>
                <a:cs typeface="+mn-cs"/>
              </a:rPr>
              <a:t>• Remember, most women who have assessment tests do NOT have breast cancer.</a:t>
            </a:r>
          </a:p>
          <a:p>
            <a:r>
              <a:rPr lang="en-AU" sz="1200" kern="1200" dirty="0">
                <a:solidFill>
                  <a:schemeClr val="tx1"/>
                </a:solidFill>
                <a:effectLst/>
                <a:latin typeface="+mn-lt"/>
                <a:ea typeface="+mn-ea"/>
                <a:cs typeface="+mn-cs"/>
              </a:rPr>
              <a:t>• Assessment tests are FREE. </a:t>
            </a:r>
          </a:p>
          <a:p>
            <a:r>
              <a:rPr lang="en-AU" sz="1200" kern="1200" dirty="0">
                <a:solidFill>
                  <a:schemeClr val="tx1"/>
                </a:solidFill>
                <a:effectLst/>
                <a:latin typeface="+mn-lt"/>
                <a:ea typeface="+mn-ea"/>
                <a:cs typeface="+mn-cs"/>
              </a:rPr>
              <a:t>• Assessment tests take 2–4 hours.</a:t>
            </a:r>
          </a:p>
          <a:p>
            <a:r>
              <a:rPr lang="en-AU" sz="1200" kern="1200" dirty="0">
                <a:solidFill>
                  <a:schemeClr val="tx1"/>
                </a:solidFill>
                <a:effectLst/>
                <a:latin typeface="+mn-lt"/>
                <a:ea typeface="+mn-ea"/>
                <a:cs typeface="+mn-cs"/>
              </a:rPr>
              <a:t>• You can bring a friend or relative to wait with you.</a:t>
            </a:r>
          </a:p>
          <a:p>
            <a:r>
              <a:rPr lang="en-AU" sz="1200" kern="1200" dirty="0">
                <a:solidFill>
                  <a:schemeClr val="tx1"/>
                </a:solidFill>
                <a:effectLst/>
                <a:latin typeface="+mn-lt"/>
                <a:ea typeface="+mn-ea"/>
                <a:cs typeface="+mn-cs"/>
              </a:rPr>
              <a:t>• Doctors, nurses and counsellors are available to support you during the assessment.</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13</a:t>
            </a:fld>
            <a:endParaRPr lang="en-US"/>
          </a:p>
        </p:txBody>
      </p:sp>
    </p:spTree>
    <p:extLst>
      <p:ext uri="{BB962C8B-B14F-4D97-AF65-F5344CB8AC3E}">
        <p14:creationId xmlns:p14="http://schemas.microsoft.com/office/powerpoint/2010/main" val="148398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If you have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Assessment tests sometimes show that you have breast cancer, even if you are feeling well or have no obvious signs or symptoms.</a:t>
            </a:r>
          </a:p>
          <a:p>
            <a:r>
              <a:rPr lang="en-AU" sz="1200" kern="1200" dirty="0">
                <a:solidFill>
                  <a:schemeClr val="tx1"/>
                </a:solidFill>
                <a:effectLst/>
                <a:latin typeface="+mn-lt"/>
                <a:ea typeface="+mn-ea"/>
                <a:cs typeface="+mn-cs"/>
              </a:rPr>
              <a:t>• Being told you have breast cancer can come as a shock to most women. Highly trained staff will be there to support you and answer all your questions.</a:t>
            </a:r>
          </a:p>
          <a:p>
            <a:r>
              <a:rPr lang="en-AU" sz="1200" kern="1200" dirty="0">
                <a:solidFill>
                  <a:schemeClr val="tx1"/>
                </a:solidFill>
                <a:effectLst/>
                <a:latin typeface="+mn-lt"/>
                <a:ea typeface="+mn-ea"/>
                <a:cs typeface="+mn-cs"/>
              </a:rPr>
              <a:t>• Breast cancer is a common women’s health issue. Most women who have breast cancer are treated successfully.</a:t>
            </a:r>
          </a:p>
          <a:p>
            <a:r>
              <a:rPr lang="en-AU" sz="1200" kern="1200" dirty="0">
                <a:solidFill>
                  <a:schemeClr val="tx1"/>
                </a:solidFill>
                <a:effectLst/>
                <a:latin typeface="+mn-lt"/>
                <a:ea typeface="+mn-ea"/>
                <a:cs typeface="+mn-cs"/>
              </a:rPr>
              <a:t>• It is not your fault. It is not something to be ashamed of. You can’t make it worse by talking about it.</a:t>
            </a:r>
          </a:p>
          <a:p>
            <a:r>
              <a:rPr lang="en-AU" sz="1200" kern="1200" dirty="0">
                <a:solidFill>
                  <a:schemeClr val="tx1"/>
                </a:solidFill>
                <a:effectLst/>
                <a:latin typeface="+mn-lt"/>
                <a:ea typeface="+mn-ea"/>
                <a:cs typeface="+mn-cs"/>
              </a:rPr>
              <a:t>• You will receive information about the type of breast cancer, your treatment options and what to do next.</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14</a:t>
            </a:fld>
            <a:endParaRPr lang="en-US"/>
          </a:p>
        </p:txBody>
      </p:sp>
    </p:spTree>
    <p:extLst>
      <p:ext uri="{BB962C8B-B14F-4D97-AF65-F5344CB8AC3E}">
        <p14:creationId xmlns:p14="http://schemas.microsoft.com/office/powerpoint/2010/main" val="315034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Ways to reduce your risk of breast cancer </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Mammograms help find breast cancer early; they do not prevent cancer.</a:t>
            </a:r>
            <a:br>
              <a:rPr lang="en-AU" sz="1200" b="1" kern="1200" dirty="0">
                <a:solidFill>
                  <a:schemeClr val="tx1"/>
                </a:solidFill>
                <a:effectLst/>
                <a:latin typeface="+mn-lt"/>
                <a:ea typeface="+mn-ea"/>
                <a:cs typeface="+mn-cs"/>
              </a:rPr>
            </a:br>
            <a:br>
              <a:rPr lang="en-AU" sz="1200" b="1"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To reduce your breast cancer risk:</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Maintain a healthy body weight. Find out if you are a healthy weight by talking to your doctor.</a:t>
            </a:r>
          </a:p>
          <a:p>
            <a:r>
              <a:rPr lang="en-AU" sz="1200" kern="1200" dirty="0">
                <a:solidFill>
                  <a:schemeClr val="tx1"/>
                </a:solidFill>
                <a:effectLst/>
                <a:latin typeface="+mn-lt"/>
                <a:ea typeface="+mn-ea"/>
                <a:cs typeface="+mn-cs"/>
              </a:rPr>
              <a:t>• Be physically active every day. </a:t>
            </a:r>
          </a:p>
          <a:p>
            <a:r>
              <a:rPr lang="en-AU" sz="1200" kern="1200" dirty="0">
                <a:solidFill>
                  <a:schemeClr val="tx1"/>
                </a:solidFill>
                <a:effectLst/>
                <a:latin typeface="+mn-lt"/>
                <a:ea typeface="+mn-ea"/>
                <a:cs typeface="+mn-cs"/>
              </a:rPr>
              <a:t>• Avoid alcohol or reduce the amount you drink.</a:t>
            </a:r>
          </a:p>
          <a:p>
            <a:r>
              <a:rPr lang="en-AU" sz="1200" kern="1200" dirty="0">
                <a:solidFill>
                  <a:schemeClr val="tx1"/>
                </a:solidFill>
                <a:effectLst/>
                <a:latin typeface="+mn-lt"/>
                <a:ea typeface="+mn-ea"/>
                <a:cs typeface="+mn-cs"/>
              </a:rPr>
              <a:t>• Eat a healthy diet that is high in vegetables, fruit, legumes, and </a:t>
            </a:r>
            <a:r>
              <a:rPr lang="en-AU" sz="1200" kern="1200" dirty="0" err="1">
                <a:solidFill>
                  <a:schemeClr val="tx1"/>
                </a:solidFill>
                <a:effectLst/>
                <a:latin typeface="+mn-lt"/>
                <a:ea typeface="+mn-ea"/>
                <a:cs typeface="+mn-cs"/>
              </a:rPr>
              <a:t>wholegrains</a:t>
            </a:r>
            <a:r>
              <a:rPr lang="en-AU" sz="1200" kern="1200" dirty="0">
                <a:solidFill>
                  <a:schemeClr val="tx1"/>
                </a:solidFill>
                <a:effectLst/>
                <a:latin typeface="+mn-lt"/>
                <a:ea typeface="+mn-ea"/>
                <a:cs typeface="+mn-cs"/>
              </a:rPr>
              <a:t>, such as wholemeal pasta, noodles, bread, brown rice, oats and couscous. Aim for two serves of fruit and five serves of vegetables each day. </a:t>
            </a:r>
          </a:p>
          <a:p>
            <a:r>
              <a:rPr lang="en-AU" sz="1200" kern="1200" dirty="0">
                <a:solidFill>
                  <a:schemeClr val="tx1"/>
                </a:solidFill>
                <a:effectLst/>
                <a:latin typeface="+mn-lt"/>
                <a:ea typeface="+mn-ea"/>
                <a:cs typeface="+mn-cs"/>
              </a:rPr>
              <a:t>• Eat less red meat and avoid processed meats such as bacon, ham and salami.</a:t>
            </a:r>
          </a:p>
          <a:p>
            <a:r>
              <a:rPr lang="en-AU" sz="1200" kern="1200" dirty="0">
                <a:solidFill>
                  <a:schemeClr val="tx1"/>
                </a:solidFill>
                <a:effectLst/>
                <a:latin typeface="+mn-lt"/>
                <a:ea typeface="+mn-ea"/>
                <a:cs typeface="+mn-cs"/>
              </a:rPr>
              <a:t>• Quit smoking.</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15</a:t>
            </a:fld>
            <a:endParaRPr lang="en-US"/>
          </a:p>
        </p:txBody>
      </p:sp>
    </p:spTree>
    <p:extLst>
      <p:ext uri="{BB962C8B-B14F-4D97-AF65-F5344CB8AC3E}">
        <p14:creationId xmlns:p14="http://schemas.microsoft.com/office/powerpoint/2010/main" val="912052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Summary</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Mammograms are important.</a:t>
            </a:r>
          </a:p>
          <a:p>
            <a:r>
              <a:rPr lang="en-AU" sz="1200" kern="1200" dirty="0">
                <a:solidFill>
                  <a:schemeClr val="tx1"/>
                </a:solidFill>
                <a:effectLst/>
                <a:latin typeface="+mn-lt"/>
                <a:ea typeface="+mn-ea"/>
                <a:cs typeface="+mn-cs"/>
              </a:rPr>
              <a:t>• Finding breast cancer when it is small gives women the best chance of successful treatment and being well again.</a:t>
            </a:r>
          </a:p>
          <a:p>
            <a:r>
              <a:rPr lang="en-AU" sz="1200" kern="1200" dirty="0">
                <a:solidFill>
                  <a:schemeClr val="tx1"/>
                </a:solidFill>
                <a:effectLst/>
                <a:latin typeface="+mn-lt"/>
                <a:ea typeface="+mn-ea"/>
                <a:cs typeface="+mn-cs"/>
              </a:rPr>
              <a:t>• Women are invited (usually by a letter in the mail) to have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every two years from the age of 50. </a:t>
            </a:r>
          </a:p>
          <a:p>
            <a:r>
              <a:rPr lang="en-AU" sz="1200" kern="1200">
                <a:solidFill>
                  <a:schemeClr val="tx1"/>
                </a:solidFill>
                <a:effectLst/>
                <a:latin typeface="+mn-lt"/>
                <a:ea typeface="+mn-ea"/>
                <a:cs typeface="+mn-cs"/>
              </a:rPr>
              <a:t>• If </a:t>
            </a:r>
            <a:r>
              <a:rPr lang="en-AU" sz="1200" kern="1200" dirty="0">
                <a:solidFill>
                  <a:schemeClr val="tx1"/>
                </a:solidFill>
                <a:effectLst/>
                <a:latin typeface="+mn-lt"/>
                <a:ea typeface="+mn-ea"/>
                <a:cs typeface="+mn-cs"/>
              </a:rPr>
              <a:t>you do not receive an invitation, please call and make an appointment.</a:t>
            </a:r>
          </a:p>
          <a:p>
            <a:r>
              <a:rPr lang="en-AU" sz="1200" kern="1200" dirty="0">
                <a:solidFill>
                  <a:schemeClr val="tx1"/>
                </a:solidFill>
                <a:effectLst/>
                <a:latin typeface="+mn-lt"/>
                <a:ea typeface="+mn-ea"/>
                <a:cs typeface="+mn-cs"/>
              </a:rPr>
              <a:t>• Mammograms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are FREE and a doctor’s referral is not needed.</a:t>
            </a:r>
          </a:p>
          <a:p>
            <a:r>
              <a:rPr lang="en-AU" sz="1200" kern="1200" dirty="0">
                <a:solidFill>
                  <a:schemeClr val="tx1"/>
                </a:solidFill>
                <a:effectLst/>
                <a:latin typeface="+mn-lt"/>
                <a:ea typeface="+mn-ea"/>
                <a:cs typeface="+mn-cs"/>
              </a:rPr>
              <a:t>• Call 13 20 50 to book an appointment. If you need an interpreter, call 13 14 50.</a:t>
            </a:r>
          </a:p>
          <a:p>
            <a:r>
              <a:rPr lang="en-AU" sz="1200" kern="1200" dirty="0">
                <a:solidFill>
                  <a:schemeClr val="tx1"/>
                </a:solidFill>
                <a:effectLst/>
                <a:latin typeface="+mn-lt"/>
                <a:ea typeface="+mn-ea"/>
                <a:cs typeface="+mn-cs"/>
              </a:rPr>
              <a:t>• Most women who develop breast cancer DO NOT have a family history of breast cancer.</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is for women with no breast symptoms (soreness, redness, discharge, dimpling). If you notice any changes in your breasts, it is important to see your doctor first.</a:t>
            </a:r>
          </a:p>
          <a:p>
            <a:r>
              <a:rPr lang="en-AU" sz="1200" kern="1200" dirty="0">
                <a:solidFill>
                  <a:schemeClr val="tx1"/>
                </a:solidFill>
                <a:effectLst/>
                <a:latin typeface="+mn-lt"/>
                <a:ea typeface="+mn-ea"/>
                <a:cs typeface="+mn-cs"/>
              </a:rPr>
              <a:t>• From age 75,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stops sending reminder letters. However, you can keep coming for free. Talk to your doctor about whether you need to keep having mammograms.</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16</a:t>
            </a:fld>
            <a:endParaRPr lang="en-US"/>
          </a:p>
        </p:txBody>
      </p:sp>
    </p:spTree>
    <p:extLst>
      <p:ext uri="{BB962C8B-B14F-4D97-AF65-F5344CB8AC3E}">
        <p14:creationId xmlns:p14="http://schemas.microsoft.com/office/powerpoint/2010/main" val="371743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more information</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Visit the program website at: </a:t>
            </a:r>
            <a:r>
              <a:rPr lang="en-AU" sz="1200" kern="1200" dirty="0" err="1">
                <a:solidFill>
                  <a:schemeClr val="tx1"/>
                </a:solidFill>
                <a:effectLst/>
                <a:latin typeface="+mn-lt"/>
                <a:ea typeface="+mn-ea"/>
                <a:cs typeface="+mn-cs"/>
              </a:rPr>
              <a:t>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Call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on </a:t>
            </a:r>
            <a:r>
              <a:rPr lang="en-AU" sz="1200" b="1" kern="1200" dirty="0">
                <a:solidFill>
                  <a:schemeClr val="tx1"/>
                </a:solidFill>
                <a:effectLst/>
                <a:latin typeface="+mn-lt"/>
                <a:ea typeface="+mn-ea"/>
                <a:cs typeface="+mn-cs"/>
              </a:rPr>
              <a:t>13 20 50.</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need help in your language, call the Translating and Interpreting Service on </a:t>
            </a:r>
            <a:r>
              <a:rPr lang="en-AU" sz="1200" b="1" kern="1200" dirty="0">
                <a:solidFill>
                  <a:schemeClr val="tx1"/>
                </a:solidFill>
                <a:effectLst/>
                <a:latin typeface="+mn-lt"/>
                <a:ea typeface="+mn-ea"/>
                <a:cs typeface="+mn-cs"/>
              </a:rPr>
              <a:t>13 14 50.</a:t>
            </a:r>
            <a:endParaRPr lang="en-AU" sz="120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Demonstrate finding the brochures from the website</a:t>
            </a:r>
            <a:br>
              <a:rPr lang="en-AU" sz="1200" b="1"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Translated brochures are available in 28 languages </a:t>
            </a:r>
            <a:br>
              <a:rPr lang="en-AU" sz="1200" kern="1200" dirty="0">
                <a:solidFill>
                  <a:schemeClr val="tx1"/>
                </a:solidFill>
                <a:effectLst/>
                <a:latin typeface="+mn-lt"/>
                <a:ea typeface="+mn-ea"/>
                <a:cs typeface="+mn-cs"/>
              </a:rPr>
            </a:b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/about-screening-mammograms/information-in-other-languages.</a:t>
            </a:r>
          </a:p>
          <a:p>
            <a:endParaRPr lang="en-AU" dirty="0"/>
          </a:p>
        </p:txBody>
      </p:sp>
      <p:sp>
        <p:nvSpPr>
          <p:cNvPr id="4" name="Slide Number Placeholder 3"/>
          <p:cNvSpPr>
            <a:spLocks noGrp="1"/>
          </p:cNvSpPr>
          <p:nvPr>
            <p:ph type="sldNum" sz="quarter" idx="10"/>
          </p:nvPr>
        </p:nvSpPr>
        <p:spPr/>
        <p:txBody>
          <a:bodyPr/>
          <a:lstStyle/>
          <a:p>
            <a:fld id="{FF9B1FB2-0985-FE4F-9948-25109C8E10C5}" type="slidenum">
              <a:rPr lang="en-US" smtClean="0"/>
              <a:t>17</a:t>
            </a:fld>
            <a:endParaRPr lang="en-US"/>
          </a:p>
        </p:txBody>
      </p:sp>
    </p:spTree>
    <p:extLst>
      <p:ext uri="{BB962C8B-B14F-4D97-AF65-F5344CB8AC3E}">
        <p14:creationId xmlns:p14="http://schemas.microsoft.com/office/powerpoint/2010/main" val="616354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Our cancer screening programs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Screening programs in Australia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Cancer screening is the use of simple tests to look for early signs of cancer, or the conditions that cause cancer.</a:t>
            </a:r>
          </a:p>
          <a:p>
            <a:r>
              <a:rPr lang="en-AU" sz="1200" kern="1200" dirty="0">
                <a:solidFill>
                  <a:schemeClr val="tx1"/>
                </a:solidFill>
                <a:effectLst/>
                <a:latin typeface="+mn-lt"/>
                <a:ea typeface="+mn-ea"/>
                <a:cs typeface="+mn-cs"/>
              </a:rPr>
              <a:t>• Screening tests can find cancer before you can see or feel any changes to your body. When you find cancer early, it is easier to treat successfully. </a:t>
            </a:r>
          </a:p>
          <a:p>
            <a:r>
              <a:rPr lang="en-AU" sz="1200" kern="1200" dirty="0">
                <a:solidFill>
                  <a:schemeClr val="tx1"/>
                </a:solidFill>
                <a:effectLst/>
                <a:latin typeface="+mn-lt"/>
                <a:ea typeface="+mn-ea"/>
                <a:cs typeface="+mn-cs"/>
              </a:rPr>
              <a:t>• In Australia, there are three national screening programs. These are for bowel, breast and cervical cancers.</a:t>
            </a:r>
          </a:p>
          <a:p>
            <a:r>
              <a:rPr lang="en-AU" sz="1200" kern="1200" dirty="0">
                <a:solidFill>
                  <a:schemeClr val="tx1"/>
                </a:solidFill>
                <a:effectLst/>
                <a:latin typeface="+mn-lt"/>
                <a:ea typeface="+mn-ea"/>
                <a:cs typeface="+mn-cs"/>
              </a:rPr>
              <a:t>• If you are unsure about doing a screening test, talk to your doctor to help you decide.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18</a:t>
            </a:fld>
            <a:endParaRPr lang="en-US"/>
          </a:p>
        </p:txBody>
      </p:sp>
    </p:spTree>
    <p:extLst>
      <p:ext uri="{BB962C8B-B14F-4D97-AF65-F5344CB8AC3E}">
        <p14:creationId xmlns:p14="http://schemas.microsoft.com/office/powerpoint/2010/main" val="4063639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Bowel Screening</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If you’re aged 50–74 years and have a Medicare card, the Commonwealth Government will send you a free bowel screening test kit in the mail every 2 years.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Bowel cancer can develop slowly, without any signs or symptoms.</a:t>
            </a:r>
          </a:p>
          <a:p>
            <a:r>
              <a:rPr lang="en-AU" sz="1200" kern="1200" dirty="0">
                <a:solidFill>
                  <a:schemeClr val="tx1"/>
                </a:solidFill>
                <a:effectLst/>
                <a:latin typeface="+mn-lt"/>
                <a:ea typeface="+mn-ea"/>
                <a:cs typeface="+mn-cs"/>
              </a:rPr>
              <a:t>• The bowel screening test kit is free, simple and can be done in your own home. </a:t>
            </a:r>
          </a:p>
          <a:p>
            <a:r>
              <a:rPr lang="en-AU" sz="1200" kern="1200" dirty="0">
                <a:solidFill>
                  <a:schemeClr val="tx1"/>
                </a:solidFill>
                <a:effectLst/>
                <a:latin typeface="+mn-lt"/>
                <a:ea typeface="+mn-ea"/>
                <a:cs typeface="+mn-cs"/>
              </a:rPr>
              <a:t>• The test can find changes in the bowel early. </a:t>
            </a:r>
          </a:p>
          <a:p>
            <a:r>
              <a:rPr lang="en-AU" sz="1200" kern="1200" dirty="0">
                <a:solidFill>
                  <a:schemeClr val="tx1"/>
                </a:solidFill>
                <a:effectLst/>
                <a:latin typeface="+mn-lt"/>
                <a:ea typeface="+mn-ea"/>
                <a:cs typeface="+mn-cs"/>
              </a:rPr>
              <a:t>• If found early, 9 out of 10 bowel cancers can be successfully treated. </a:t>
            </a:r>
          </a:p>
          <a:p>
            <a:r>
              <a:rPr lang="en-AU" sz="1200" kern="1200" dirty="0">
                <a:solidFill>
                  <a:schemeClr val="tx1"/>
                </a:solidFill>
                <a:effectLst/>
                <a:latin typeface="+mn-lt"/>
                <a:ea typeface="+mn-ea"/>
                <a:cs typeface="+mn-cs"/>
              </a:rPr>
              <a:t>• Do the test when it comes in the post. It could save your life. </a:t>
            </a:r>
          </a:p>
          <a:p>
            <a:r>
              <a:rPr lang="en-AU" sz="1200" kern="1200" dirty="0">
                <a:solidFill>
                  <a:schemeClr val="tx1"/>
                </a:solidFill>
                <a:effectLst/>
                <a:latin typeface="+mn-lt"/>
                <a:ea typeface="+mn-ea"/>
                <a:cs typeface="+mn-cs"/>
              </a:rPr>
              <a:t>• The test kit instructions and other resources are available online in more than 20 languages: </a:t>
            </a:r>
            <a:r>
              <a:rPr lang="en-AU" sz="1200" b="1" kern="1200" dirty="0" err="1">
                <a:solidFill>
                  <a:schemeClr val="tx1"/>
                </a:solidFill>
                <a:effectLst/>
                <a:latin typeface="+mn-lt"/>
                <a:ea typeface="+mn-ea"/>
                <a:cs typeface="+mn-cs"/>
              </a:rPr>
              <a:t>cancerscreening.gov.au</a:t>
            </a:r>
            <a:r>
              <a:rPr lang="en-AU" sz="1200" b="1" kern="1200" dirty="0">
                <a:solidFill>
                  <a:schemeClr val="tx1"/>
                </a:solidFill>
                <a:effectLst/>
                <a:latin typeface="+mn-lt"/>
                <a:ea typeface="+mn-ea"/>
                <a:cs typeface="+mn-cs"/>
              </a:rPr>
              <a:t>/translations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To find out more, call the National Bowel Cancer Screening Program info line </a:t>
            </a:r>
            <a:r>
              <a:rPr lang="en-AU" sz="1200" kern="1200">
                <a:solidFill>
                  <a:schemeClr val="tx1"/>
                </a:solidFill>
                <a:effectLst/>
                <a:latin typeface="+mn-lt"/>
                <a:ea typeface="+mn-ea"/>
                <a:cs typeface="+mn-cs"/>
              </a:rPr>
              <a:t>on </a:t>
            </a:r>
            <a:r>
              <a:rPr lang="en-AU" sz="1200" b="1" kern="1200">
                <a:solidFill>
                  <a:schemeClr val="tx1"/>
                </a:solidFill>
                <a:effectLst/>
                <a:latin typeface="+mn-lt"/>
                <a:ea typeface="+mn-ea"/>
                <a:cs typeface="+mn-cs"/>
              </a:rPr>
              <a:t>1800 627 701</a:t>
            </a:r>
            <a:r>
              <a:rPr lang="en-AU" sz="1200" kern="1200">
                <a:solidFill>
                  <a:schemeClr val="tx1"/>
                </a:solidFill>
                <a:effectLst/>
                <a:latin typeface="+mn-lt"/>
                <a:ea typeface="+mn-ea"/>
                <a:cs typeface="+mn-cs"/>
              </a:rPr>
              <a:t> </a:t>
            </a:r>
            <a:r>
              <a:rPr lang="en-AU" sz="1200" kern="1200" dirty="0">
                <a:solidFill>
                  <a:schemeClr val="tx1"/>
                </a:solidFill>
                <a:effectLst/>
                <a:latin typeface="+mn-lt"/>
                <a:ea typeface="+mn-ea"/>
                <a:cs typeface="+mn-cs"/>
              </a:rPr>
              <a:t>or call the Translating and Interpreting Service on </a:t>
            </a:r>
            <a:r>
              <a:rPr lang="en-AU" sz="1200" b="1" kern="1200" dirty="0">
                <a:solidFill>
                  <a:schemeClr val="tx1"/>
                </a:solidFill>
                <a:effectLst/>
                <a:latin typeface="+mn-lt"/>
                <a:ea typeface="+mn-ea"/>
                <a:cs typeface="+mn-cs"/>
              </a:rPr>
              <a:t>13 14 50</a:t>
            </a:r>
            <a:r>
              <a:rPr lang="en-AU" sz="1200" kern="1200" dirty="0">
                <a:solidFill>
                  <a:schemeClr val="tx1"/>
                </a:solidFill>
                <a:effectLst/>
                <a:latin typeface="+mn-lt"/>
                <a:ea typeface="+mn-ea"/>
                <a:cs typeface="+mn-cs"/>
              </a:rPr>
              <a:t> (for help in your language).</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19</a:t>
            </a:fld>
            <a:endParaRPr lang="en-US"/>
          </a:p>
        </p:txBody>
      </p:sp>
    </p:spTree>
    <p:extLst>
      <p:ext uri="{BB962C8B-B14F-4D97-AF65-F5344CB8AC3E}">
        <p14:creationId xmlns:p14="http://schemas.microsoft.com/office/powerpoint/2010/main" val="1305799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Cervical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Women aged 25–74 should have cervical screening every 5 years.</a:t>
            </a:r>
          </a:p>
          <a:p>
            <a:r>
              <a:rPr lang="en-AU" sz="1200" kern="1200" dirty="0">
                <a:solidFill>
                  <a:schemeClr val="tx1"/>
                </a:solidFill>
                <a:effectLst/>
                <a:latin typeface="+mn-lt"/>
                <a:ea typeface="+mn-ea"/>
                <a:cs typeface="+mn-cs"/>
              </a:rPr>
              <a:t>• You can book a Cervical Screening Test with your local doctor or nurse. You don’t need to go to a specialist doctor.</a:t>
            </a:r>
          </a:p>
          <a:p>
            <a:r>
              <a:rPr lang="en-AU" sz="1200" kern="1200" dirty="0">
                <a:solidFill>
                  <a:schemeClr val="tx1"/>
                </a:solidFill>
                <a:effectLst/>
                <a:latin typeface="+mn-lt"/>
                <a:ea typeface="+mn-ea"/>
                <a:cs typeface="+mn-cs"/>
              </a:rPr>
              <a:t>• Some doctors provide this for free. You can ask about the cost when you book an appointment.</a:t>
            </a:r>
          </a:p>
          <a:p>
            <a:r>
              <a:rPr lang="en-AU" sz="1200" kern="1200" dirty="0">
                <a:solidFill>
                  <a:schemeClr val="tx1"/>
                </a:solidFill>
                <a:effectLst/>
                <a:latin typeface="+mn-lt"/>
                <a:ea typeface="+mn-ea"/>
                <a:cs typeface="+mn-cs"/>
              </a:rPr>
              <a:t>• You can ask for a female doctor or nurse to perform the test.</a:t>
            </a:r>
          </a:p>
          <a:p>
            <a:r>
              <a:rPr lang="en-AU" sz="1200" kern="1200" dirty="0">
                <a:solidFill>
                  <a:schemeClr val="tx1"/>
                </a:solidFill>
                <a:effectLst/>
                <a:latin typeface="+mn-lt"/>
                <a:ea typeface="+mn-ea"/>
                <a:cs typeface="+mn-cs"/>
              </a:rPr>
              <a:t>• Cervical cancer can be prevented by having the Cervical Screening Test, because it looks for an infection which causes cervical cancer.</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Book an appointment with your doctor or nurse.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Note: If it’s been more than 2 years since your last Pap test or you have never had a test before, you should book an appointment as soon as possible. If the result is normal you will then be due for your next test in 5 years’ time.</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20</a:t>
            </a:fld>
            <a:endParaRPr lang="en-US"/>
          </a:p>
        </p:txBody>
      </p:sp>
    </p:spTree>
    <p:extLst>
      <p:ext uri="{BB962C8B-B14F-4D97-AF65-F5344CB8AC3E}">
        <p14:creationId xmlns:p14="http://schemas.microsoft.com/office/powerpoint/2010/main" val="306614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users of this flipchart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has been produced by the Cancer Institute NSW to support those providing information on breast cancer and breast screening to women from different cultural backgrounds; particularly those eligible to participate in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NSW program. </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includes the following topics: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breast and breast health</a:t>
            </a:r>
          </a:p>
          <a:p>
            <a:r>
              <a:rPr lang="en-AU" sz="1200" kern="1200" dirty="0">
                <a:solidFill>
                  <a:schemeClr val="tx1"/>
                </a:solidFill>
                <a:effectLst/>
                <a:latin typeface="+mn-lt"/>
                <a:ea typeface="+mn-ea"/>
                <a:cs typeface="+mn-cs"/>
              </a:rPr>
              <a:t>• Breast awareness</a:t>
            </a:r>
          </a:p>
          <a:p>
            <a:r>
              <a:rPr lang="en-AU" sz="1200" kern="1200" dirty="0">
                <a:solidFill>
                  <a:schemeClr val="tx1"/>
                </a:solidFill>
                <a:effectLst/>
                <a:latin typeface="+mn-lt"/>
                <a:ea typeface="+mn-ea"/>
                <a:cs typeface="+mn-cs"/>
              </a:rPr>
              <a:t>• Breast cancer</a:t>
            </a:r>
          </a:p>
          <a:p>
            <a:r>
              <a:rPr lang="en-AU" sz="1200" kern="1200" dirty="0">
                <a:solidFill>
                  <a:schemeClr val="tx1"/>
                </a:solidFill>
                <a:effectLst/>
                <a:latin typeface="+mn-lt"/>
                <a:ea typeface="+mn-ea"/>
                <a:cs typeface="+mn-cs"/>
              </a:rPr>
              <a:t>• Breast screening</a:t>
            </a:r>
          </a:p>
          <a:p>
            <a:r>
              <a:rPr lang="en-AU" sz="1200" kern="1200" dirty="0">
                <a:solidFill>
                  <a:schemeClr val="tx1"/>
                </a:solidFill>
                <a:effectLst/>
                <a:latin typeface="+mn-lt"/>
                <a:ea typeface="+mn-ea"/>
                <a:cs typeface="+mn-cs"/>
              </a:rPr>
              <a:t>• Having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a:t>
            </a:r>
          </a:p>
          <a:p>
            <a:r>
              <a:rPr lang="en-AU" sz="1200" kern="1200" dirty="0">
                <a:solidFill>
                  <a:schemeClr val="tx1"/>
                </a:solidFill>
                <a:effectLst/>
                <a:latin typeface="+mn-lt"/>
                <a:ea typeface="+mn-ea"/>
                <a:cs typeface="+mn-cs"/>
              </a:rPr>
              <a:t>• After your mammogram</a:t>
            </a:r>
          </a:p>
          <a:p>
            <a:r>
              <a:rPr lang="en-AU" sz="1200" kern="1200" dirty="0">
                <a:solidFill>
                  <a:schemeClr val="tx1"/>
                </a:solidFill>
                <a:effectLst/>
                <a:latin typeface="+mn-lt"/>
                <a:ea typeface="+mn-ea"/>
                <a:cs typeface="+mn-cs"/>
              </a:rPr>
              <a:t>• More tests and assessment</a:t>
            </a:r>
          </a:p>
          <a:p>
            <a:r>
              <a:rPr lang="en-AU" sz="1200" kern="1200" dirty="0">
                <a:solidFill>
                  <a:schemeClr val="tx1"/>
                </a:solidFill>
                <a:effectLst/>
                <a:latin typeface="+mn-lt"/>
                <a:ea typeface="+mn-ea"/>
                <a:cs typeface="+mn-cs"/>
              </a:rPr>
              <a:t>• If you have breast cancer</a:t>
            </a:r>
          </a:p>
          <a:p>
            <a:r>
              <a:rPr lang="en-AU" sz="1200" kern="1200" dirty="0">
                <a:solidFill>
                  <a:schemeClr val="tx1"/>
                </a:solidFill>
                <a:effectLst/>
                <a:latin typeface="+mn-lt"/>
                <a:ea typeface="+mn-ea"/>
                <a:cs typeface="+mn-cs"/>
              </a:rPr>
              <a:t>• Ways to reduce your risk of breast cancer</a:t>
            </a:r>
          </a:p>
          <a:p>
            <a:r>
              <a:rPr lang="en-AU" sz="1200" kern="1200" dirty="0">
                <a:solidFill>
                  <a:schemeClr val="tx1"/>
                </a:solidFill>
                <a:effectLst/>
                <a:latin typeface="+mn-lt"/>
                <a:ea typeface="+mn-ea"/>
                <a:cs typeface="+mn-cs"/>
              </a:rPr>
              <a:t>• A summary and key messages </a:t>
            </a:r>
          </a:p>
          <a:p>
            <a:r>
              <a:rPr lang="en-AU" sz="1200" kern="1200" dirty="0">
                <a:solidFill>
                  <a:schemeClr val="tx1"/>
                </a:solidFill>
                <a:effectLst/>
                <a:latin typeface="+mn-lt"/>
                <a:ea typeface="+mn-ea"/>
                <a:cs typeface="+mn-cs"/>
              </a:rPr>
              <a:t>• Other cancer screening programs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Users of this flipchart are encouraged to modify the wording provided to suit their particular community. Users may prefer </a:t>
            </a:r>
          </a:p>
          <a:p>
            <a:r>
              <a:rPr lang="en-AU" sz="1200" kern="1200" dirty="0">
                <a:solidFill>
                  <a:schemeClr val="tx1"/>
                </a:solidFill>
                <a:effectLst/>
                <a:latin typeface="+mn-lt"/>
                <a:ea typeface="+mn-ea"/>
                <a:cs typeface="+mn-cs"/>
              </a:rPr>
              <a:t>to only use sections of the flipchart that are appropriate for their client’s needs.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flipchart may be used in small group situations or for </a:t>
            </a:r>
          </a:p>
          <a:p>
            <a:r>
              <a:rPr lang="en-AU" sz="1200" kern="1200" dirty="0">
                <a:solidFill>
                  <a:schemeClr val="tx1"/>
                </a:solidFill>
                <a:effectLst/>
                <a:latin typeface="+mn-lt"/>
                <a:ea typeface="+mn-ea"/>
                <a:cs typeface="+mn-cs"/>
              </a:rPr>
              <a:t>one-on-one information sharing.</a:t>
            </a:r>
          </a:p>
          <a:p>
            <a:endParaRPr lang="en-AU" dirty="0"/>
          </a:p>
          <a:p>
            <a:endParaRPr lang="en-AU" dirty="0"/>
          </a:p>
          <a:p>
            <a:r>
              <a:rPr lang="en-GB" sz="1200" b="1" kern="1200" dirty="0">
                <a:solidFill>
                  <a:schemeClr val="tx1"/>
                </a:solidFill>
                <a:effectLst/>
                <a:latin typeface="+mn-lt"/>
                <a:ea typeface="+mn-ea"/>
                <a:cs typeface="+mn-cs"/>
              </a:rPr>
              <a:t>Acknowledgements</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flipchart has been adapted from the original manual titled</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 Breast Health and Breast Screening Bilingual Community Education</a:t>
            </a:r>
            <a:r>
              <a:rPr lang="en-GB" sz="1200" kern="1200" dirty="0">
                <a:solidFill>
                  <a:schemeClr val="tx1"/>
                </a:solidFill>
                <a:effectLst/>
                <a:latin typeface="+mn-lt"/>
                <a:ea typeface="+mn-ea"/>
                <a:cs typeface="+mn-cs"/>
              </a:rPr>
              <a:t> manual. The original resource was developed by Sydney West Area Health Service in 2007, and funded by a Cancer Institute NSW grant. The purpose of the grant was to develop resources for the Multicultural Health Network’s Bilingual Community Health Education Program.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BreastScreen</a:t>
            </a:r>
            <a:r>
              <a:rPr lang="en-GB" sz="1200" kern="1200" dirty="0">
                <a:solidFill>
                  <a:schemeClr val="tx1"/>
                </a:solidFill>
                <a:effectLst/>
                <a:latin typeface="+mn-lt"/>
                <a:ea typeface="+mn-ea"/>
                <a:cs typeface="+mn-cs"/>
              </a:rPr>
              <a:t> NSW team at the Cancer Institute NSW gratefully acknowledges the contribution and input into this resource by representatives of the multicultural health, community and education sectors who provided assistance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guidance during the updating of this resource.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Cancer Institute NSW 2018</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Illustrations by Julie </a:t>
            </a:r>
            <a:r>
              <a:rPr lang="en-AU" sz="1200" kern="1200" dirty="0" err="1">
                <a:solidFill>
                  <a:schemeClr val="tx1"/>
                </a:solidFill>
                <a:effectLst/>
                <a:latin typeface="+mn-lt"/>
                <a:ea typeface="+mn-ea"/>
                <a:cs typeface="+mn-cs"/>
              </a:rPr>
              <a:t>Haysom</a:t>
            </a:r>
            <a:r>
              <a:rPr lang="en-AU" sz="1200" kern="1200" dirty="0">
                <a:solidFill>
                  <a:schemeClr val="tx1"/>
                </a:solidFill>
                <a:effectLst/>
                <a:latin typeface="+mn-lt"/>
                <a:ea typeface="+mn-ea"/>
                <a:cs typeface="+mn-cs"/>
              </a:rPr>
              <a:t>.</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3</a:t>
            </a:fld>
            <a:endParaRPr lang="en-US"/>
          </a:p>
        </p:txBody>
      </p:sp>
    </p:spTree>
    <p:extLst>
      <p:ext uri="{BB962C8B-B14F-4D97-AF65-F5344CB8AC3E}">
        <p14:creationId xmlns:p14="http://schemas.microsoft.com/office/powerpoint/2010/main" val="318433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The breast</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Breasts are made up of lobules and ducts surrounded by fatty and connective tissue.</a:t>
            </a:r>
          </a:p>
          <a:p>
            <a:r>
              <a:rPr lang="en-AU" sz="1200" kern="1200" dirty="0">
                <a:solidFill>
                  <a:schemeClr val="tx1"/>
                </a:solidFill>
                <a:effectLst/>
                <a:latin typeface="+mn-lt"/>
                <a:ea typeface="+mn-ea"/>
                <a:cs typeface="+mn-cs"/>
              </a:rPr>
              <a:t>• Lobules produce breast milk.</a:t>
            </a:r>
          </a:p>
          <a:p>
            <a:r>
              <a:rPr lang="en-AU" sz="1200" kern="1200" dirty="0">
                <a:solidFill>
                  <a:schemeClr val="tx1"/>
                </a:solidFill>
                <a:effectLst/>
                <a:latin typeface="+mn-lt"/>
                <a:ea typeface="+mn-ea"/>
                <a:cs typeface="+mn-cs"/>
              </a:rPr>
              <a:t>• Ducts carry milk to the nipple.</a:t>
            </a:r>
          </a:p>
          <a:p>
            <a:r>
              <a:rPr lang="en-AU" sz="1200" kern="1200" dirty="0">
                <a:solidFill>
                  <a:schemeClr val="tx1"/>
                </a:solidFill>
                <a:effectLst/>
                <a:latin typeface="+mn-lt"/>
                <a:ea typeface="+mn-ea"/>
                <a:cs typeface="+mn-cs"/>
              </a:rPr>
              <a:t>• Breast tissue covers not just the breast mounds, but also the area from the collarbone to the bra line, and may extend into the glands under the arms. Please see activity.</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Demonstrate the area from your collarbone to bra line and point to the glands under your arms.</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4</a:t>
            </a:fld>
            <a:endParaRPr lang="en-US"/>
          </a:p>
        </p:txBody>
      </p:sp>
    </p:spTree>
    <p:extLst>
      <p:ext uri="{BB962C8B-B14F-4D97-AF65-F5344CB8AC3E}">
        <p14:creationId xmlns:p14="http://schemas.microsoft.com/office/powerpoint/2010/main" val="413519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health</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Every woman’s breasts are different. Breasts differ in size, shape and colour of the nipples.</a:t>
            </a:r>
          </a:p>
          <a:p>
            <a:r>
              <a:rPr lang="en-AU" sz="1200" kern="1200" dirty="0">
                <a:solidFill>
                  <a:schemeClr val="tx1"/>
                </a:solidFill>
                <a:effectLst/>
                <a:latin typeface="+mn-lt"/>
                <a:ea typeface="+mn-ea"/>
                <a:cs typeface="+mn-cs"/>
              </a:rPr>
              <a:t>• Women’s breasts change at different times in their lives. They change with women’s menstrual cycle, when pregnant, while breastfeeding,  and as we grow older.</a:t>
            </a:r>
          </a:p>
          <a:p>
            <a:r>
              <a:rPr lang="en-AU" sz="1200" kern="1200" dirty="0">
                <a:solidFill>
                  <a:schemeClr val="tx1"/>
                </a:solidFill>
                <a:effectLst/>
                <a:latin typeface="+mn-lt"/>
                <a:ea typeface="+mn-ea"/>
                <a:cs typeface="+mn-cs"/>
              </a:rPr>
              <a:t>• It’s sometimes hard for us to talk about our breasts to others because our breasts are private.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5</a:t>
            </a:fld>
            <a:endParaRPr lang="en-US"/>
          </a:p>
        </p:txBody>
      </p:sp>
    </p:spTree>
    <p:extLst>
      <p:ext uri="{BB962C8B-B14F-4D97-AF65-F5344CB8AC3E}">
        <p14:creationId xmlns:p14="http://schemas.microsoft.com/office/powerpoint/2010/main" val="227296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Being breast aware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Look at and feel your breasts when you are showering, drying yourself or dressing. Get to know what is normal for you.</a:t>
            </a:r>
          </a:p>
          <a:p>
            <a:r>
              <a:rPr lang="en-AU" sz="1200" i="1" kern="1200" dirty="0">
                <a:solidFill>
                  <a:schemeClr val="tx1"/>
                </a:solidFill>
                <a:effectLst/>
                <a:latin typeface="+mn-lt"/>
                <a:ea typeface="+mn-ea"/>
                <a:cs typeface="+mn-cs"/>
              </a:rPr>
              <a:t>• Do you know what your breasts usually look like?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notice any changes, or feel a lump in your breast, see your doctor as soon as possible.</a:t>
            </a:r>
          </a:p>
          <a:p>
            <a:endParaRPr lang="en-AU" dirty="0"/>
          </a:p>
          <a:p>
            <a:r>
              <a:rPr lang="en-AU" sz="1200" b="1" kern="1200" dirty="0">
                <a:solidFill>
                  <a:schemeClr val="tx1"/>
                </a:solidFill>
                <a:effectLst/>
                <a:latin typeface="+mn-lt"/>
                <a:ea typeface="+mn-ea"/>
                <a:cs typeface="+mn-cs"/>
              </a:rPr>
              <a:t>Breast changes to be aware of</a:t>
            </a:r>
            <a:r>
              <a:rPr lang="en-AU" sz="1200" kern="1200" dirty="0">
                <a:solidFill>
                  <a:schemeClr val="tx1"/>
                </a:solidFill>
                <a:effectLst/>
                <a:latin typeface="+mn-lt"/>
                <a:ea typeface="+mn-ea"/>
                <a:cs typeface="+mn-cs"/>
              </a:rPr>
              <a:t> (refer to graphic):</a:t>
            </a:r>
          </a:p>
          <a:p>
            <a:r>
              <a:rPr lang="en-AU" sz="1200" kern="1200" dirty="0">
                <a:solidFill>
                  <a:schemeClr val="tx1"/>
                </a:solidFill>
                <a:effectLst/>
                <a:latin typeface="+mn-lt"/>
                <a:ea typeface="+mn-ea"/>
                <a:cs typeface="+mn-cs"/>
              </a:rPr>
              <a:t>• If you notice any of these changes, discuss this with your doctor as soon as possible.</a:t>
            </a:r>
          </a:p>
          <a:p>
            <a:r>
              <a:rPr lang="en-AU" sz="1200" kern="1200" dirty="0">
                <a:solidFill>
                  <a:schemeClr val="tx1"/>
                </a:solidFill>
                <a:effectLst/>
                <a:latin typeface="+mn-lt"/>
                <a:ea typeface="+mn-ea"/>
                <a:cs typeface="+mn-cs"/>
              </a:rPr>
              <a:t>• Remember, it’s never too early or too late to start being breast aware. It’s important to check your breasts.</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6</a:t>
            </a:fld>
            <a:endParaRPr lang="en-US"/>
          </a:p>
        </p:txBody>
      </p:sp>
    </p:spTree>
    <p:extLst>
      <p:ext uri="{BB962C8B-B14F-4D97-AF65-F5344CB8AC3E}">
        <p14:creationId xmlns:p14="http://schemas.microsoft.com/office/powerpoint/2010/main" val="166707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cancer</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It’s important for women to talk about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Many of us have uncomfortable feelings about cancer. </a:t>
            </a:r>
          </a:p>
          <a:p>
            <a:r>
              <a:rPr lang="en-AU" sz="1200" kern="1200" dirty="0">
                <a:solidFill>
                  <a:schemeClr val="tx1"/>
                </a:solidFill>
                <a:effectLst/>
                <a:latin typeface="+mn-lt"/>
                <a:ea typeface="+mn-ea"/>
                <a:cs typeface="+mn-cs"/>
              </a:rPr>
              <a:t>• Some of us find that just saying the word cancer is frightening, or we don’t want to say it out loud. </a:t>
            </a:r>
          </a:p>
          <a:p>
            <a:r>
              <a:rPr lang="en-AU" sz="1200" kern="1200" dirty="0">
                <a:solidFill>
                  <a:schemeClr val="tx1"/>
                </a:solidFill>
                <a:effectLst/>
                <a:latin typeface="+mn-lt"/>
                <a:ea typeface="+mn-ea"/>
                <a:cs typeface="+mn-cs"/>
              </a:rPr>
              <a:t>• There are many different reasons it can be difficult to talk about cancer (see activity).</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Breast cancer: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Breast cancer is the most common cancer among women.</a:t>
            </a:r>
          </a:p>
          <a:p>
            <a:r>
              <a:rPr lang="en-AU" sz="1200" kern="1200" dirty="0">
                <a:solidFill>
                  <a:schemeClr val="tx1"/>
                </a:solidFill>
                <a:effectLst/>
                <a:latin typeface="+mn-lt"/>
                <a:ea typeface="+mn-ea"/>
                <a:cs typeface="+mn-cs"/>
              </a:rPr>
              <a:t>• As you can see, 1 in 7 women in NSW will develop breast cancer. </a:t>
            </a:r>
          </a:p>
          <a:p>
            <a:r>
              <a:rPr lang="en-AU" sz="1200" kern="1200" dirty="0">
                <a:solidFill>
                  <a:schemeClr val="tx1"/>
                </a:solidFill>
                <a:effectLst/>
                <a:latin typeface="+mn-lt"/>
                <a:ea typeface="+mn-ea"/>
                <a:cs typeface="+mn-cs"/>
              </a:rPr>
              <a:t>• Men also develop breast cancer. However, this is far less common.</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Myths and misconceptions: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 cannot catch breast cancer. It’s not contagious.</a:t>
            </a:r>
          </a:p>
          <a:p>
            <a:r>
              <a:rPr lang="en-AU" sz="1200" kern="1200" dirty="0">
                <a:solidFill>
                  <a:schemeClr val="tx1"/>
                </a:solidFill>
                <a:effectLst/>
                <a:latin typeface="+mn-lt"/>
                <a:ea typeface="+mn-ea"/>
                <a:cs typeface="+mn-cs"/>
              </a:rPr>
              <a:t>• Breast cancer is a common health issue for women; it’s not something to feel ashamed of.</a:t>
            </a:r>
          </a:p>
          <a:p>
            <a:r>
              <a:rPr lang="en-AU" sz="1200" kern="1200" dirty="0">
                <a:solidFill>
                  <a:schemeClr val="tx1"/>
                </a:solidFill>
                <a:effectLst/>
                <a:latin typeface="+mn-lt"/>
                <a:ea typeface="+mn-ea"/>
                <a:cs typeface="+mn-cs"/>
              </a:rPr>
              <a:t>• Injuries to your breast do not cause breast cancer.</a:t>
            </a:r>
          </a:p>
          <a:p>
            <a:r>
              <a:rPr lang="en-AU" sz="1200" kern="1200" dirty="0">
                <a:solidFill>
                  <a:schemeClr val="tx1"/>
                </a:solidFill>
                <a:effectLst/>
                <a:latin typeface="+mn-lt"/>
                <a:ea typeface="+mn-ea"/>
                <a:cs typeface="+mn-cs"/>
              </a:rPr>
              <a:t>• You cannot get breast cancer just by talking about it.</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How does talking about cancer make you feel?</a:t>
            </a:r>
          </a:p>
          <a:p>
            <a:r>
              <a:rPr lang="en-AU" sz="1200" kern="1200" dirty="0">
                <a:solidFill>
                  <a:schemeClr val="tx1"/>
                </a:solidFill>
                <a:effectLst/>
                <a:latin typeface="+mn-lt"/>
                <a:ea typeface="+mn-ea"/>
                <a:cs typeface="+mn-cs"/>
              </a:rPr>
              <a:t>Do you know someone who has experienced breast cancer?</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7</a:t>
            </a:fld>
            <a:endParaRPr lang="en-US"/>
          </a:p>
        </p:txBody>
      </p:sp>
    </p:spTree>
    <p:extLst>
      <p:ext uri="{BB962C8B-B14F-4D97-AF65-F5344CB8AC3E}">
        <p14:creationId xmlns:p14="http://schemas.microsoft.com/office/powerpoint/2010/main" val="923823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is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 cancer is a collection of cells in the breast tissue that grow in an uncontrolled manner. </a:t>
            </a:r>
          </a:p>
          <a:p>
            <a:r>
              <a:rPr lang="en-AU" sz="1200" kern="1200" dirty="0">
                <a:solidFill>
                  <a:schemeClr val="tx1"/>
                </a:solidFill>
                <a:effectLst/>
                <a:latin typeface="+mn-lt"/>
                <a:ea typeface="+mn-ea"/>
                <a:cs typeface="+mn-cs"/>
              </a:rPr>
              <a:t>• There are different types of breast cancer. This can depend on where the cancer is within the breast, or if it has spread to an area outside of the breast.</a:t>
            </a:r>
          </a:p>
          <a:p>
            <a:r>
              <a:rPr lang="en-AU" sz="1200" kern="1200" dirty="0">
                <a:solidFill>
                  <a:schemeClr val="tx1"/>
                </a:solidFill>
                <a:effectLst/>
                <a:latin typeface="+mn-lt"/>
                <a:ea typeface="+mn-ea"/>
                <a:cs typeface="+mn-cs"/>
              </a:rPr>
              <a:t>• Being a female and over 50 are the two biggest risk factors for breast cancer. </a:t>
            </a:r>
          </a:p>
          <a:p>
            <a:r>
              <a:rPr lang="en-AU" sz="1200" kern="1200" dirty="0">
                <a:solidFill>
                  <a:schemeClr val="tx1"/>
                </a:solidFill>
                <a:effectLst/>
                <a:latin typeface="+mn-lt"/>
                <a:ea typeface="+mn-ea"/>
                <a:cs typeface="+mn-cs"/>
              </a:rPr>
              <a:t>• Having regular screening mammograms is the best way to find breast cancer early in women over 50.</a:t>
            </a:r>
          </a:p>
          <a:p>
            <a:r>
              <a:rPr lang="en-AU" sz="1200" kern="1200" dirty="0">
                <a:solidFill>
                  <a:schemeClr val="tx1"/>
                </a:solidFill>
                <a:effectLst/>
                <a:latin typeface="+mn-lt"/>
                <a:ea typeface="+mn-ea"/>
                <a:cs typeface="+mn-cs"/>
              </a:rPr>
              <a:t>• Even if there is no breast cancer in your family, you are still at risk.</a:t>
            </a:r>
          </a:p>
          <a:p>
            <a:r>
              <a:rPr lang="en-AU" sz="1200" kern="1200" dirty="0">
                <a:solidFill>
                  <a:schemeClr val="tx1"/>
                </a:solidFill>
                <a:effectLst/>
                <a:latin typeface="+mn-lt"/>
                <a:ea typeface="+mn-ea"/>
                <a:cs typeface="+mn-cs"/>
              </a:rPr>
              <a:t>• If you do have a family history of any type of cancer, please talk to your doctor about this.</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Finding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Fear of finding cancer can be a reason why some women do not have mammograms. </a:t>
            </a:r>
          </a:p>
          <a:p>
            <a:r>
              <a:rPr lang="en-AU" sz="1200" kern="1200" dirty="0">
                <a:solidFill>
                  <a:schemeClr val="tx1"/>
                </a:solidFill>
                <a:effectLst/>
                <a:latin typeface="+mn-lt"/>
                <a:ea typeface="+mn-ea"/>
                <a:cs typeface="+mn-cs"/>
              </a:rPr>
              <a:t>• A mammogram cannot stop you from getting breast cancer, but is the most effective way to find breast cancer.</a:t>
            </a:r>
          </a:p>
          <a:p>
            <a:r>
              <a:rPr lang="en-AU" sz="1200" kern="1200" dirty="0">
                <a:solidFill>
                  <a:schemeClr val="tx1"/>
                </a:solidFill>
                <a:effectLst/>
                <a:latin typeface="+mn-lt"/>
                <a:ea typeface="+mn-ea"/>
                <a:cs typeface="+mn-cs"/>
              </a:rPr>
              <a:t>• Mammograms can find cancers when they are as small as a grain of rice.</a:t>
            </a:r>
          </a:p>
          <a:p>
            <a:r>
              <a:rPr lang="en-AU" sz="1200" kern="1200" dirty="0">
                <a:solidFill>
                  <a:schemeClr val="tx1"/>
                </a:solidFill>
                <a:effectLst/>
                <a:latin typeface="+mn-lt"/>
                <a:ea typeface="+mn-ea"/>
                <a:cs typeface="+mn-cs"/>
              </a:rPr>
              <a:t>• Even when they are diagnosed with breast cancer, women may not identify as being “sick” or “unwell”.</a:t>
            </a:r>
          </a:p>
          <a:p>
            <a:r>
              <a:rPr lang="en-AU" sz="1200" kern="1200" dirty="0">
                <a:solidFill>
                  <a:schemeClr val="tx1"/>
                </a:solidFill>
                <a:effectLst/>
                <a:latin typeface="+mn-lt"/>
                <a:ea typeface="+mn-ea"/>
                <a:cs typeface="+mn-cs"/>
              </a:rPr>
              <a:t>• When breast cancer is found early, women have more treatment options and better outcomes.</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8</a:t>
            </a:fld>
            <a:endParaRPr lang="en-US"/>
          </a:p>
        </p:txBody>
      </p:sp>
    </p:spTree>
    <p:extLst>
      <p:ext uri="{BB962C8B-B14F-4D97-AF65-F5344CB8AC3E}">
        <p14:creationId xmlns:p14="http://schemas.microsoft.com/office/powerpoint/2010/main" val="280979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 mammogram is an x-ray of a woman’s breast.</a:t>
            </a:r>
          </a:p>
          <a:p>
            <a:r>
              <a:rPr lang="en-AU" sz="1200" kern="1200" dirty="0">
                <a:solidFill>
                  <a:schemeClr val="tx1"/>
                </a:solidFill>
                <a:effectLst/>
                <a:latin typeface="+mn-lt"/>
                <a:ea typeface="+mn-ea"/>
                <a:cs typeface="+mn-cs"/>
              </a:rPr>
              <a:t>• The mammogram is done by a female radiographer.</a:t>
            </a:r>
          </a:p>
          <a:p>
            <a:r>
              <a:rPr lang="en-AU" sz="1200" kern="1200" dirty="0">
                <a:solidFill>
                  <a:schemeClr val="tx1"/>
                </a:solidFill>
                <a:effectLst/>
                <a:latin typeface="+mn-lt"/>
                <a:ea typeface="+mn-ea"/>
                <a:cs typeface="+mn-cs"/>
              </a:rPr>
              <a:t>• Each breast is x-rayed from top to bottom, and from side to side. </a:t>
            </a:r>
          </a:p>
          <a:p>
            <a:r>
              <a:rPr lang="en-AU" sz="1200" kern="1200" dirty="0">
                <a:solidFill>
                  <a:schemeClr val="tx1"/>
                </a:solidFill>
                <a:effectLst/>
                <a:latin typeface="+mn-lt"/>
                <a:ea typeface="+mn-ea"/>
                <a:cs typeface="+mn-cs"/>
              </a:rPr>
              <a:t>• The mammogram presses the breast (</a:t>
            </a:r>
            <a:r>
              <a:rPr lang="en-AU" sz="1200" b="1" i="1" kern="1200" dirty="0">
                <a:solidFill>
                  <a:schemeClr val="tx1"/>
                </a:solidFill>
                <a:effectLst/>
                <a:latin typeface="+mn-lt"/>
                <a:ea typeface="+mn-ea"/>
                <a:cs typeface="+mn-cs"/>
              </a:rPr>
              <a:t>demonstrate with hands</a:t>
            </a:r>
            <a:r>
              <a:rPr lang="en-AU" sz="1200" kern="1200" dirty="0">
                <a:solidFill>
                  <a:schemeClr val="tx1"/>
                </a:solidFill>
                <a:effectLst/>
                <a:latin typeface="+mn-lt"/>
                <a:ea typeface="+mn-ea"/>
                <a:cs typeface="+mn-cs"/>
              </a:rPr>
              <a:t>) to get the best picture of the breast possible.</a:t>
            </a:r>
          </a:p>
          <a:p>
            <a:r>
              <a:rPr lang="en-AU" sz="1200" kern="1200" dirty="0">
                <a:solidFill>
                  <a:schemeClr val="tx1"/>
                </a:solidFill>
                <a:effectLst/>
                <a:latin typeface="+mn-lt"/>
                <a:ea typeface="+mn-ea"/>
                <a:cs typeface="+mn-cs"/>
              </a:rPr>
              <a:t>• The pressing can be uncomfortable, but should not be painful. The breast is only pressed for a few seconds – it is very quick.</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Other information: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Radiation</a:t>
            </a:r>
            <a:r>
              <a:rPr lang="en-AU" sz="1200" kern="1200" dirty="0">
                <a:solidFill>
                  <a:schemeClr val="tx1"/>
                </a:solidFill>
                <a:effectLst/>
                <a:latin typeface="+mn-lt"/>
                <a:ea typeface="+mn-ea"/>
                <a:cs typeface="+mn-cs"/>
              </a:rPr>
              <a:t>: As with any x-ray, a very low amount of radiation is needed when taking a mammogram. Research shows that the benefits of having a mammogram outweigh any risks from radiation.</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 implants</a:t>
            </a:r>
            <a:r>
              <a:rPr lang="en-AU" sz="1200" kern="1200" dirty="0">
                <a:solidFill>
                  <a:schemeClr val="tx1"/>
                </a:solidFill>
                <a:effectLst/>
                <a:latin typeface="+mn-lt"/>
                <a:ea typeface="+mn-ea"/>
                <a:cs typeface="+mn-cs"/>
              </a:rPr>
              <a:t>: Most women with breast implants can have a mammogram. Women need to tell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when they make their appointment.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Pregnancy:</a:t>
            </a:r>
            <a:r>
              <a:rPr lang="en-AU" sz="1200" kern="1200" dirty="0">
                <a:solidFill>
                  <a:schemeClr val="tx1"/>
                </a:solidFill>
                <a:effectLst/>
                <a:latin typeface="+mn-lt"/>
                <a:ea typeface="+mn-ea"/>
                <a:cs typeface="+mn-cs"/>
              </a:rPr>
              <a:t> Women who are pregnant are not eligible to be screened.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Breastfeeding:</a:t>
            </a:r>
            <a:r>
              <a:rPr lang="en-AU" sz="1200" kern="1200" dirty="0">
                <a:solidFill>
                  <a:schemeClr val="tx1"/>
                </a:solidFill>
                <a:effectLst/>
                <a:latin typeface="+mn-lt"/>
                <a:ea typeface="+mn-ea"/>
                <a:cs typeface="+mn-cs"/>
              </a:rPr>
              <a:t> Women who are breastfeeding should advise the staff when making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9</a:t>
            </a:fld>
            <a:endParaRPr lang="en-US"/>
          </a:p>
        </p:txBody>
      </p:sp>
    </p:spTree>
    <p:extLst>
      <p:ext uri="{BB962C8B-B14F-4D97-AF65-F5344CB8AC3E}">
        <p14:creationId xmlns:p14="http://schemas.microsoft.com/office/powerpoint/2010/main" val="231549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Having a mammogram with </a:t>
            </a:r>
            <a:r>
              <a:rPr lang="en-AU" sz="1200" b="1" kern="1200" dirty="0" err="1">
                <a:solidFill>
                  <a:schemeClr val="tx1"/>
                </a:solidFill>
                <a:effectLst/>
                <a:latin typeface="+mn-lt"/>
                <a:ea typeface="+mn-ea"/>
                <a:cs typeface="+mn-cs"/>
              </a:rPr>
              <a:t>BreastScreen</a:t>
            </a:r>
            <a:r>
              <a:rPr lang="en-AU" sz="1200" b="1" kern="1200" dirty="0">
                <a:solidFill>
                  <a:schemeClr val="tx1"/>
                </a:solidFill>
                <a:effectLst/>
                <a:latin typeface="+mn-lt"/>
                <a:ea typeface="+mn-ea"/>
                <a:cs typeface="+mn-cs"/>
              </a:rPr>
              <a:t> NSW</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recommends women aged 50–74 years have a mammogram every two years. Research tells us screening  is of most benefit for women in this age group.</a:t>
            </a:r>
          </a:p>
          <a:p>
            <a:r>
              <a:rPr lang="en-AU" sz="1200" kern="1200" dirty="0">
                <a:solidFill>
                  <a:schemeClr val="tx1"/>
                </a:solidFill>
                <a:effectLst/>
                <a:latin typeface="+mn-lt"/>
                <a:ea typeface="+mn-ea"/>
                <a:cs typeface="+mn-cs"/>
              </a:rPr>
              <a:t>• Reminder letters are sent every two years for women in this age group.</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has many screening clinics across NSW, as well as mobile vans that visit more than 180 locations every two years.</a:t>
            </a:r>
          </a:p>
          <a:p>
            <a:r>
              <a:rPr lang="en-AU" sz="1200" kern="1200" dirty="0">
                <a:solidFill>
                  <a:schemeClr val="tx1"/>
                </a:solidFill>
                <a:effectLst/>
                <a:latin typeface="+mn-lt"/>
                <a:ea typeface="+mn-ea"/>
                <a:cs typeface="+mn-cs"/>
              </a:rPr>
              <a:t>• Radiographers are female and specially trained.</a:t>
            </a:r>
          </a:p>
          <a:p>
            <a:r>
              <a:rPr lang="en-AU" sz="1200" kern="1200" dirty="0">
                <a:solidFill>
                  <a:schemeClr val="tx1"/>
                </a:solidFill>
                <a:effectLst/>
                <a:latin typeface="+mn-lt"/>
                <a:ea typeface="+mn-ea"/>
                <a:cs typeface="+mn-cs"/>
              </a:rPr>
              <a:t>• The x-ray rooms are very private, with just the client and the radiographer present.</a:t>
            </a:r>
          </a:p>
          <a:p>
            <a:r>
              <a:rPr lang="en-AU" sz="1200" kern="1200" dirty="0">
                <a:solidFill>
                  <a:schemeClr val="tx1"/>
                </a:solidFill>
                <a:effectLst/>
                <a:latin typeface="+mn-lt"/>
                <a:ea typeface="+mn-ea"/>
                <a:cs typeface="+mn-cs"/>
              </a:rPr>
              <a:t>• A doctor’s referral is not required.</a:t>
            </a:r>
          </a:p>
          <a:p>
            <a:r>
              <a:rPr lang="en-AU" sz="1200" kern="1200" dirty="0">
                <a:solidFill>
                  <a:schemeClr val="tx1"/>
                </a:solidFill>
                <a:effectLst/>
                <a:latin typeface="+mn-lt"/>
                <a:ea typeface="+mn-ea"/>
                <a:cs typeface="+mn-cs"/>
              </a:rPr>
              <a:t>• Call 13 20 50 to book an appointment. Call 13 14 50 if an interpreter is required.</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40–49 years and women 75 and over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risk of breast cancer is lower in these age groups.</a:t>
            </a:r>
          </a:p>
          <a:p>
            <a:r>
              <a:rPr lang="en-AU" sz="1200" kern="1200" dirty="0">
                <a:solidFill>
                  <a:schemeClr val="tx1"/>
                </a:solidFill>
                <a:effectLst/>
                <a:latin typeface="+mn-lt"/>
                <a:ea typeface="+mn-ea"/>
                <a:cs typeface="+mn-cs"/>
              </a:rPr>
              <a:t>• Talk to your doctor about whether screening at this time is right for you.</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who have screened previously with </a:t>
            </a:r>
            <a:r>
              <a:rPr lang="en-AU" sz="1200" b="1" kern="1200" dirty="0" err="1">
                <a:solidFill>
                  <a:schemeClr val="tx1"/>
                </a:solidFill>
                <a:effectLst/>
                <a:latin typeface="+mn-lt"/>
                <a:ea typeface="+mn-ea"/>
                <a:cs typeface="+mn-cs"/>
              </a:rPr>
              <a:t>BreastScreen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Women who have screened previously can book online using a special code.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will send the code to you in a letter.</a:t>
            </a:r>
          </a:p>
          <a:p>
            <a:r>
              <a:rPr lang="en-AU" sz="1200" kern="1200" dirty="0">
                <a:solidFill>
                  <a:schemeClr val="tx1"/>
                </a:solidFill>
                <a:effectLst/>
                <a:latin typeface="+mn-lt"/>
                <a:ea typeface="+mn-ea"/>
                <a:cs typeface="+mn-cs"/>
              </a:rPr>
              <a:t>• If you do not receive a letter from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you should call and make an appointment.</a:t>
            </a:r>
          </a:p>
          <a:p>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Activities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Hand out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appointment cards and brochures to all women.</a:t>
            </a:r>
          </a:p>
          <a:p>
            <a:r>
              <a:rPr lang="en-AU" sz="1200" kern="1200" dirty="0">
                <a:solidFill>
                  <a:schemeClr val="tx1"/>
                </a:solidFill>
                <a:effectLst/>
                <a:latin typeface="+mn-lt"/>
                <a:ea typeface="+mn-ea"/>
                <a:cs typeface="+mn-cs"/>
              </a:rPr>
              <a:t>• Mock call to make a booking.</a:t>
            </a:r>
          </a:p>
          <a:p>
            <a:r>
              <a:rPr lang="en-AU" sz="1200" kern="1200" dirty="0">
                <a:solidFill>
                  <a:schemeClr val="tx1"/>
                </a:solidFill>
                <a:effectLst/>
                <a:latin typeface="+mn-lt"/>
                <a:ea typeface="+mn-ea"/>
                <a:cs typeface="+mn-cs"/>
              </a:rPr>
              <a:t>• Demonstrate searching for a clinic by suburb online (</a:t>
            </a: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Consent forms: Explain and assist women to complete their consent form, which they will need to provide at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FF9B1FB2-0985-FE4F-9948-25109C8E10C5}" type="slidenum">
              <a:rPr lang="en-US" smtClean="0"/>
              <a:t>10</a:t>
            </a:fld>
            <a:endParaRPr lang="en-US"/>
          </a:p>
        </p:txBody>
      </p:sp>
    </p:spTree>
    <p:extLst>
      <p:ext uri="{BB962C8B-B14F-4D97-AF65-F5344CB8AC3E}">
        <p14:creationId xmlns:p14="http://schemas.microsoft.com/office/powerpoint/2010/main" val="2587396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69804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3707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4819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33963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6516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1729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41F22-7E94-4A44-A3E5-D90C9E34011E}" type="datetimeFigureOut">
              <a:rPr lang="en-AU" smtClean="0"/>
              <a:t>30/11/2023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24029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41F22-7E94-4A44-A3E5-D90C9E34011E}" type="datetimeFigureOut">
              <a:rPr lang="en-AU" smtClean="0"/>
              <a:t>30/11/2023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95349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1F22-7E94-4A44-A3E5-D90C9E34011E}" type="datetimeFigureOut">
              <a:rPr lang="en-AU" smtClean="0"/>
              <a:t>30/11/2023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25142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27354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71980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50541F22-7E94-4A44-A3E5-D90C9E34011E}" type="datetimeFigureOut">
              <a:rPr lang="en-AU" smtClean="0"/>
              <a:t>30/11/2023</a:t>
            </a:fld>
            <a:endParaRPr lang="en-AU"/>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D49A3231-50BF-3D46-94F7-0284069C2B71}" type="slidenum">
              <a:rPr lang="en-AU" smtClean="0"/>
              <a:t>‹#›</a:t>
            </a:fld>
            <a:endParaRPr lang="en-AU"/>
          </a:p>
        </p:txBody>
      </p:sp>
    </p:spTree>
    <p:extLst>
      <p:ext uri="{BB962C8B-B14F-4D97-AF65-F5344CB8AC3E}">
        <p14:creationId xmlns:p14="http://schemas.microsoft.com/office/powerpoint/2010/main" val="4082097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10B055BA-9D2E-4C43-B84D-4CBF2D5DCC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95353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96AF0AA5-46CE-1345-B1A1-5EF262B9F2A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13438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BB879409-75F8-2F4B-AE91-9D1732A02F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13429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F9FE2E-16EA-2240-B7F1-1D89531650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15B50128-270D-AB4D-910E-627D0E5113D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0184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EB19C5B8-299B-CF4C-91B6-708E7FCEA2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8462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EA7870-8DBF-A844-A794-882BDDBA4F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descr="Text&#10;&#10;Description automatically generated">
            <a:extLst>
              <a:ext uri="{FF2B5EF4-FFF2-40B4-BE49-F238E27FC236}">
                <a16:creationId xmlns:a16="http://schemas.microsoft.com/office/drawing/2014/main" id="{80031DB6-FE5E-7449-A2CC-E88580F3938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61149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898B96E6-1C04-F94F-9245-A80F97D09CA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55653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44DBFD1D-751F-B74E-AAD2-819696481F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72101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6480623D-BE65-D34D-8665-8775A19A79E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00360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E23DABEC-7626-5A47-87DE-A3881659EE6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90668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 screenshot&#10;&#10;Description automatically generated">
            <a:extLst>
              <a:ext uri="{FF2B5EF4-FFF2-40B4-BE49-F238E27FC236}">
                <a16:creationId xmlns:a16="http://schemas.microsoft.com/office/drawing/2014/main" id="{F065E04A-FDD2-7946-9C1C-0032BE6EB8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33563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EA066-87E0-EA41-B2CC-106C7599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
            <a:ext cx="15119350" cy="10688910"/>
          </a:xfrm>
          <a:prstGeom prst="rect">
            <a:avLst/>
          </a:prstGeom>
        </p:spPr>
      </p:pic>
    </p:spTree>
    <p:extLst>
      <p:ext uri="{BB962C8B-B14F-4D97-AF65-F5344CB8AC3E}">
        <p14:creationId xmlns:p14="http://schemas.microsoft.com/office/powerpoint/2010/main" val="3494795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B208D82B-DC73-9D4F-AE36-8AEA86E2922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20765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E20E0A-34D4-A241-A53C-31B60E0527C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45314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09F640-B57A-3F41-8291-21782D7C92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5" name="Picture 4">
            <a:extLst>
              <a:ext uri="{FF2B5EF4-FFF2-40B4-BE49-F238E27FC236}">
                <a16:creationId xmlns:a16="http://schemas.microsoft.com/office/drawing/2014/main" id="{E12F4019-BD01-1A4D-8D73-4C916C6A5EA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927" y="5556"/>
            <a:ext cx="15105496" cy="10680700"/>
          </a:xfrm>
          <a:prstGeom prst="rect">
            <a:avLst/>
          </a:prstGeom>
        </p:spPr>
      </p:pic>
    </p:spTree>
    <p:extLst>
      <p:ext uri="{BB962C8B-B14F-4D97-AF65-F5344CB8AC3E}">
        <p14:creationId xmlns:p14="http://schemas.microsoft.com/office/powerpoint/2010/main" val="235867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EB030-9EF6-EA46-B548-C4AC4AF1BC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5" name="Picture 4" descr="Diagram, text&#10;&#10;Description automatically generated">
            <a:extLst>
              <a:ext uri="{FF2B5EF4-FFF2-40B4-BE49-F238E27FC236}">
                <a16:creationId xmlns:a16="http://schemas.microsoft.com/office/drawing/2014/main" id="{4D11125D-EB32-AB4B-879A-BE16E772409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1718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09C0BC4-9894-4D45-A9CF-0D00217E76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58125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B8188ADA-C144-4847-BE86-EF51EC1F358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5551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F28E70B0-B32A-754D-A9DE-7FC70C6856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1573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C6FE761-96E3-7046-972C-42400CD80BC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9986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AC9683F-EAAA-FB49-8848-E20AA9F0EF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278303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140</TotalTime>
  <Words>2877</Words>
  <Application>Microsoft Office PowerPoint</Application>
  <PresentationFormat>Custom</PresentationFormat>
  <Paragraphs>246</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Aimee Harvey (she/her) (Cancer Institute NSW)</cp:lastModifiedBy>
  <cp:revision>20</cp:revision>
  <dcterms:created xsi:type="dcterms:W3CDTF">2018-11-27T06:17:06Z</dcterms:created>
  <dcterms:modified xsi:type="dcterms:W3CDTF">2023-11-30T05:59:13Z</dcterms:modified>
</cp:coreProperties>
</file>